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4"/>
  </p:notesMasterIdLst>
  <p:handoutMasterIdLst>
    <p:handoutMasterId r:id="rId45"/>
  </p:handoutMasterIdLst>
  <p:sldIdLst>
    <p:sldId id="256" r:id="rId2"/>
    <p:sldId id="271" r:id="rId3"/>
    <p:sldId id="273" r:id="rId4"/>
    <p:sldId id="272" r:id="rId5"/>
    <p:sldId id="277" r:id="rId6"/>
    <p:sldId id="276" r:id="rId7"/>
    <p:sldId id="278" r:id="rId8"/>
    <p:sldId id="279" r:id="rId9"/>
    <p:sldId id="280" r:id="rId10"/>
    <p:sldId id="281" r:id="rId11"/>
    <p:sldId id="283" r:id="rId12"/>
    <p:sldId id="282" r:id="rId13"/>
    <p:sldId id="284" r:id="rId14"/>
    <p:sldId id="285" r:id="rId15"/>
    <p:sldId id="286" r:id="rId16"/>
    <p:sldId id="287" r:id="rId17"/>
    <p:sldId id="274" r:id="rId18"/>
    <p:sldId id="288" r:id="rId19"/>
    <p:sldId id="289" r:id="rId20"/>
    <p:sldId id="290" r:id="rId21"/>
    <p:sldId id="291" r:id="rId22"/>
    <p:sldId id="292" r:id="rId23"/>
    <p:sldId id="301" r:id="rId24"/>
    <p:sldId id="309" r:id="rId25"/>
    <p:sldId id="310" r:id="rId26"/>
    <p:sldId id="304" r:id="rId27"/>
    <p:sldId id="305" r:id="rId28"/>
    <p:sldId id="306" r:id="rId29"/>
    <p:sldId id="307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11" r:id="rId39"/>
    <p:sldId id="312" r:id="rId40"/>
    <p:sldId id="313" r:id="rId41"/>
    <p:sldId id="314" r:id="rId42"/>
    <p:sldId id="303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E39D8D"/>
    <a:srgbClr val="404040"/>
    <a:srgbClr val="FF9B45"/>
    <a:srgbClr val="DD462F"/>
    <a:srgbClr val="F8CFB6"/>
    <a:srgbClr val="F8CAB6"/>
    <a:srgbClr val="923922"/>
    <a:srgbClr val="F5F5F5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653" autoAdjust="0"/>
    <p:restoredTop sz="94241" autoAdjust="0"/>
  </p:normalViewPr>
  <p:slideViewPr>
    <p:cSldViewPr snapToGrid="0">
      <p:cViewPr varScale="1">
        <p:scale>
          <a:sx n="86" d="100"/>
          <a:sy n="86" d="100"/>
        </p:scale>
        <p:origin x="72" y="34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5/19/2023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5/19/2023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5/19/2023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anchor="ctr" anchorCtr="0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Ontologies and The Semantic Web </a:t>
            </a:r>
            <a:br>
              <a:rPr lang="en-US" sz="4800" dirty="0">
                <a:solidFill>
                  <a:schemeClr val="bg1"/>
                </a:solidFill>
              </a:rPr>
            </a:br>
            <a:endParaRPr lang="en-US" sz="4800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F86CA85-5480-AE3C-02D1-6647757E70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573874"/>
              </p:ext>
            </p:extLst>
          </p:nvPr>
        </p:nvGraphicFramePr>
        <p:xfrm>
          <a:off x="838200" y="3895213"/>
          <a:ext cx="7906841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52968">
                  <a:extLst>
                    <a:ext uri="{9D8B030D-6E8A-4147-A177-3AD203B41FA5}">
                      <a16:colId xmlns:a16="http://schemas.microsoft.com/office/drawing/2014/main" val="3894835803"/>
                    </a:ext>
                  </a:extLst>
                </a:gridCol>
                <a:gridCol w="5753873">
                  <a:extLst>
                    <a:ext uri="{9D8B030D-6E8A-4147-A177-3AD203B41FA5}">
                      <a16:colId xmlns:a16="http://schemas.microsoft.com/office/drawing/2014/main" val="31695725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b="0" i="0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Aliaa Abd El Karim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18P1241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9004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0" i="0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Farah Loay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18P7388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9521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0" i="0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Malak Mohamed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18P9114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0854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0" i="0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Nouran Ahmed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18P4496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526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Nourhan Ayman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18P5425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397108"/>
                  </a:ext>
                </a:extLst>
              </a:tr>
            </a:tbl>
          </a:graphicData>
        </a:graphic>
      </p:graphicFrame>
      <p:sp>
        <p:nvSpPr>
          <p:cNvPr id="7" name="Subtitle 2">
            <a:extLst>
              <a:ext uri="{FF2B5EF4-FFF2-40B4-BE49-F238E27FC236}">
                <a16:creationId xmlns:a16="http://schemas.microsoft.com/office/drawing/2014/main" id="{BAF6D654-861D-D19A-6D2A-99CA89980116}"/>
              </a:ext>
            </a:extLst>
          </p:cNvPr>
          <p:cNvSpPr txBox="1">
            <a:spLocks/>
          </p:cNvSpPr>
          <p:nvPr/>
        </p:nvSpPr>
        <p:spPr>
          <a:xfrm>
            <a:off x="855620" y="2933105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Course Project</a:t>
            </a:r>
            <a:endParaRPr lang="en-GB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7775E-80DA-DAAC-9F7E-AAAE5D80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Instances of Band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C5E82B-A687-505B-3D14-DEE69BAD2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37" y="1389818"/>
            <a:ext cx="2650077" cy="13810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EFD8E7-8A58-B2E9-8A2B-F950261303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460"/>
          <a:stretch/>
        </p:blipFill>
        <p:spPr>
          <a:xfrm>
            <a:off x="3790765" y="1389818"/>
            <a:ext cx="3790765" cy="4109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EF7416-FBCB-BAD0-45FD-BCC306090F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194"/>
          <a:stretch/>
        </p:blipFill>
        <p:spPr>
          <a:xfrm>
            <a:off x="7979644" y="1389818"/>
            <a:ext cx="3248972" cy="118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184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7775E-80DA-DAAC-9F7E-AAAE5D80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Instances of Instrument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6EB528-CE4B-F09F-13C4-9D8E830D8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58" y="1579942"/>
            <a:ext cx="3383689" cy="34536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E82DCF-594F-3564-1A7B-698DA8D3F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997" y="1652309"/>
            <a:ext cx="4696657" cy="32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27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7775E-80DA-DAAC-9F7E-AAAE5D80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Instances of Composer  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7A545C-9C0F-A840-74DC-6E7612A35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810" y="1457325"/>
            <a:ext cx="3735018" cy="41567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9BD835-25FB-EDA8-C99A-BBD7932AA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800" y="1457325"/>
            <a:ext cx="5166859" cy="416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13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7775E-80DA-DAAC-9F7E-AAAE5D80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Instances of Musician 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34C031-EF8A-FAFF-93FE-1AA2B71A0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923" y="1457325"/>
            <a:ext cx="3549877" cy="41427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CFD8BB-1DAC-8582-149A-082AE2647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201" y="1457325"/>
            <a:ext cx="3549877" cy="435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256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7775E-80DA-DAAC-9F7E-AAAE5D80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Instances of Singer 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97B274-DB10-F4BD-CD6F-7A9E37773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551" y="1420503"/>
            <a:ext cx="3594430" cy="45333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E6DD9F-6C25-0FB4-F8A3-227D3A273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21" y="1547907"/>
            <a:ext cx="3594431" cy="427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85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7775E-80DA-DAAC-9F7E-AAAE5D80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Instances of Writer   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1BA5B5-C1EB-5389-A694-27C03F85D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413" y="1599882"/>
            <a:ext cx="2785156" cy="42386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E46838-E8EE-F6F0-FD5F-884AD5696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886" y="2178266"/>
            <a:ext cx="3880168" cy="308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54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7775E-80DA-DAAC-9F7E-AAAE5D80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Instances of Song   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FEC11A-4B4C-01F5-9FA8-DA879F4B3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758" y="1424218"/>
            <a:ext cx="3011365" cy="4398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B737E9-6AD6-47D7-3268-79AC7AA98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065" y="1424218"/>
            <a:ext cx="3350048" cy="454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26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D008-C0F7-9371-394E-490D437C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Java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6FCD4-9D95-BA66-091E-44E81FA0705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GUI</a:t>
            </a:r>
          </a:p>
          <a:p>
            <a:r>
              <a:rPr lang="en-GB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643727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ED816-E189-BB22-801C-38374920D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0684D-4C35-F57D-022E-C4851894EEE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5000170" cy="397764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0"/>
                </a:solidFill>
              </a:rPr>
              <a:t>T</a:t>
            </a:r>
            <a:r>
              <a:rPr lang="en-GB" sz="2000" b="0" i="0" u="none" strike="noStrike" baseline="0" dirty="0">
                <a:solidFill>
                  <a:srgbClr val="000000"/>
                </a:solidFill>
              </a:rPr>
              <a:t>ext field to write the queries in.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0" i="0" u="none" strike="noStrike" baseline="0" dirty="0">
                <a:solidFill>
                  <a:srgbClr val="000000"/>
                </a:solidFill>
              </a:rPr>
              <a:t>Button to run the query.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0"/>
                </a:solidFill>
              </a:rPr>
              <a:t>T</a:t>
            </a:r>
            <a:r>
              <a:rPr lang="en-GB" sz="2000" b="0" i="0" u="none" strike="noStrike" baseline="0" dirty="0">
                <a:solidFill>
                  <a:srgbClr val="000000"/>
                </a:solidFill>
              </a:rPr>
              <a:t>able to display the result of the query. </a:t>
            </a:r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599DF2-5E4E-5BB7-3FB8-6EF1A97E2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514" y="1435608"/>
            <a:ext cx="5948746" cy="39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64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ED816-E189-BB22-801C-38374920D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A49D94-B6AC-02A0-157B-04552326B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91" y="1463687"/>
            <a:ext cx="10961418" cy="471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38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Introduction</a:t>
            </a:r>
          </a:p>
        </p:txBody>
      </p:sp>
      <p:sp>
        <p:nvSpPr>
          <p:cNvPr id="38" name="Content Placeholder 17"/>
          <p:cNvSpPr txBox="1">
            <a:spLocks/>
          </p:cNvSpPr>
          <p:nvPr/>
        </p:nvSpPr>
        <p:spPr>
          <a:xfrm>
            <a:off x="541609" y="1524708"/>
            <a:ext cx="5747873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en-GB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Our project is based on a Music Ontology</a:t>
            </a:r>
          </a:p>
          <a:p>
            <a:pPr>
              <a:spcAft>
                <a:spcPts val="600"/>
              </a:spcAft>
              <a:defRPr/>
            </a:pPr>
            <a:r>
              <a:rPr lang="en-GB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We used the Protégé ontology editor to build our Music Ontology. </a:t>
            </a:r>
          </a:p>
          <a:p>
            <a:pPr>
              <a:spcAft>
                <a:spcPts val="600"/>
              </a:spcAft>
              <a:defRPr/>
            </a:pPr>
            <a:r>
              <a:rPr lang="en-GB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Then we created a java application where we will write a SPARQL query, press execute and see the results of the query displayed in the form of a table. </a:t>
            </a:r>
          </a:p>
          <a:p>
            <a:pPr>
              <a:spcAft>
                <a:spcPts val="600"/>
              </a:spcAft>
              <a:defRPr/>
            </a:pPr>
            <a:r>
              <a:rPr lang="en-GB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We also created a web application that contains a text field for the queries, a button to run the query and a table to display the results.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10" descr="A picture containing sketch, black and white, design, monochrome&#10;&#10;Description automatically generated">
            <a:extLst>
              <a:ext uri="{FF2B5EF4-FFF2-40B4-BE49-F238E27FC236}">
                <a16:creationId xmlns:a16="http://schemas.microsoft.com/office/drawing/2014/main" id="{E15EE916-03D5-90F3-1E58-82379FFC0A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970"/>
          <a:stretch/>
        </p:blipFill>
        <p:spPr>
          <a:xfrm>
            <a:off x="6599636" y="1024359"/>
            <a:ext cx="5218115" cy="480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ED816-E189-BB22-801C-38374920D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2160C0-F515-A9FC-A660-E337C5B8F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19" y="1437200"/>
            <a:ext cx="9935962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40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ED816-E189-BB22-801C-38374920D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798525-4E65-D8A1-04B8-BE6A41943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924292"/>
            <a:ext cx="11048859" cy="373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32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D008-C0F7-9371-394E-490D437C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Java Script Web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6FCD4-9D95-BA66-091E-44E81FA0705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GUI</a:t>
            </a:r>
          </a:p>
          <a:p>
            <a:r>
              <a:rPr lang="en-EG" dirty="0"/>
              <a:t>Apache Jena Fuseki Server</a:t>
            </a:r>
            <a:endParaRPr lang="en-GB" dirty="0"/>
          </a:p>
          <a:p>
            <a:r>
              <a:rPr lang="en-GB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889119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ED816-E189-BB22-801C-38374920D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0684D-4C35-F57D-022E-C4851894EEE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6855" y="1301075"/>
            <a:ext cx="11199322" cy="874965"/>
          </a:xfrm>
        </p:spPr>
        <p:txBody>
          <a:bodyPr numCol="3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0"/>
                </a:solidFill>
              </a:rPr>
              <a:t>T</a:t>
            </a:r>
            <a:r>
              <a:rPr lang="en-GB" sz="2000" b="0" i="0" u="none" strike="noStrike" baseline="0" dirty="0">
                <a:solidFill>
                  <a:srgbClr val="000000"/>
                </a:solidFill>
              </a:rPr>
              <a:t>ext field to write the queries.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0" i="0" u="none" strike="noStrike" baseline="0" dirty="0">
                <a:solidFill>
                  <a:srgbClr val="000000"/>
                </a:solidFill>
              </a:rPr>
              <a:t>Button to run the query.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0"/>
                </a:solidFill>
              </a:rPr>
              <a:t>T</a:t>
            </a:r>
            <a:r>
              <a:rPr lang="en-GB" sz="2000" b="0" i="0" u="none" strike="noStrike" baseline="0" dirty="0">
                <a:solidFill>
                  <a:srgbClr val="000000"/>
                </a:solidFill>
              </a:rPr>
              <a:t>able to display the result of the query. </a:t>
            </a:r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FDBC97-DD7E-03CE-1FE6-898B29368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78" y="1917659"/>
            <a:ext cx="9403475" cy="459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959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7DC36-D1F7-E0A0-B294-2EFADF187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Apache Jena Fuseki Server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EDA077-C715-EF9D-E38F-CB3819CE244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381527" y="1633163"/>
            <a:ext cx="9428945" cy="3950055"/>
          </a:xfrm>
        </p:spPr>
      </p:pic>
    </p:spTree>
    <p:extLst>
      <p:ext uri="{BB962C8B-B14F-4D97-AF65-F5344CB8AC3E}">
        <p14:creationId xmlns:p14="http://schemas.microsoft.com/office/powerpoint/2010/main" val="2798419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ED816-E189-BB22-801C-38374920D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EA51B5-30C8-0780-07FF-E4C8E852F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743" y="1627656"/>
            <a:ext cx="7852513" cy="400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59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5D98B7-C7E3-1B01-21F6-A72AD1CB257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76201" y="1648430"/>
            <a:ext cx="7839598" cy="4051151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51C659D-AB45-C12A-9755-E3CE9DAE1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446072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36DA3-776B-37F3-8818-3E0BC0BC3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2CA09D-BE5C-858A-6DF4-E8353E359AB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72734" y="1694550"/>
            <a:ext cx="7846532" cy="3888668"/>
          </a:xfrm>
        </p:spPr>
      </p:pic>
    </p:spTree>
    <p:extLst>
      <p:ext uri="{BB962C8B-B14F-4D97-AF65-F5344CB8AC3E}">
        <p14:creationId xmlns:p14="http://schemas.microsoft.com/office/powerpoint/2010/main" val="1315607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0286C-7062-33CB-F8B0-E8BD1B7AF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88B58C-A8D2-CC2F-3A49-5DD63FBBED5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062816" y="1613866"/>
            <a:ext cx="8066368" cy="3997617"/>
          </a:xfrm>
        </p:spPr>
      </p:pic>
    </p:spTree>
    <p:extLst>
      <p:ext uri="{BB962C8B-B14F-4D97-AF65-F5344CB8AC3E}">
        <p14:creationId xmlns:p14="http://schemas.microsoft.com/office/powerpoint/2010/main" val="412613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C4261-4B47-6B06-DF30-87EAE7AA1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F303F3-3FF8-E502-DE9B-24BAB180FBF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404800" y="1556460"/>
            <a:ext cx="7382399" cy="4517975"/>
          </a:xfrm>
        </p:spPr>
      </p:pic>
    </p:spTree>
    <p:extLst>
      <p:ext uri="{BB962C8B-B14F-4D97-AF65-F5344CB8AC3E}">
        <p14:creationId xmlns:p14="http://schemas.microsoft.com/office/powerpoint/2010/main" val="3755896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C36C2-0EEE-428A-3B80-DB0C45ECD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Ontology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065CB-1B01-43C2-0B8E-684D626190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Classes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Object properties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Restrictions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Data properties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Instances </a:t>
            </a:r>
          </a:p>
        </p:txBody>
      </p:sp>
      <p:pic>
        <p:nvPicPr>
          <p:cNvPr id="5" name="Picture 4" descr="A picture containing diagram, map&#10;&#10;Description automatically generated">
            <a:extLst>
              <a:ext uri="{FF2B5EF4-FFF2-40B4-BE49-F238E27FC236}">
                <a16:creationId xmlns:a16="http://schemas.microsoft.com/office/drawing/2014/main" id="{6E6F5086-E8A0-44FE-107C-9F8809099B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14" r="48315"/>
          <a:stretch/>
        </p:blipFill>
        <p:spPr>
          <a:xfrm>
            <a:off x="7397496" y="2394287"/>
            <a:ext cx="3861787" cy="4143673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001839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D008-C0F7-9371-394E-490D437C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SPARQL Queries and 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6FCD4-9D95-BA66-091E-44E81FA070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325575"/>
          </a:xfrm>
        </p:spPr>
        <p:txBody>
          <a:bodyPr numCol="2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Select Queries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Ask Queries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Describe Queries</a:t>
            </a:r>
          </a:p>
        </p:txBody>
      </p:sp>
    </p:spTree>
    <p:extLst>
      <p:ext uri="{BB962C8B-B14F-4D97-AF65-F5344CB8AC3E}">
        <p14:creationId xmlns:p14="http://schemas.microsoft.com/office/powerpoint/2010/main" val="42409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7775E-80DA-DAAC-9F7E-AAAE5D80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  Query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CA5109-E5F9-890D-B607-DA19A8D11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07" y="2611844"/>
            <a:ext cx="5405923" cy="3440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B12B1D-B1F6-1AC0-F3D6-540573F55A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8" y="2842432"/>
            <a:ext cx="5769603" cy="276098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6414D0-D3C6-A83A-DEE7-51B9954BC0A6}"/>
              </a:ext>
            </a:extLst>
          </p:cNvPr>
          <p:cNvSpPr txBox="1"/>
          <p:nvPr/>
        </p:nvSpPr>
        <p:spPr>
          <a:xfrm>
            <a:off x="906449" y="1542553"/>
            <a:ext cx="79357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List the songs(name, genre, views) sung by Selena Gomez ordered by </a:t>
            </a:r>
            <a:r>
              <a:rPr lang="en-GB" sz="2000">
                <a:solidFill>
                  <a:schemeClr val="tx1">
                    <a:lumMod val="65000"/>
                    <a:lumOff val="35000"/>
                  </a:schemeClr>
                </a:solidFill>
              </a:rPr>
              <a:t>release date 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the album that each song belong 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D19D9E-FE40-CB70-BFC9-60C91AA12003}"/>
              </a:ext>
            </a:extLst>
          </p:cNvPr>
          <p:cNvSpPr txBox="1"/>
          <p:nvPr/>
        </p:nvSpPr>
        <p:spPr>
          <a:xfrm>
            <a:off x="7112242" y="6117254"/>
            <a:ext cx="3737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app result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5F3760-1825-6F4D-8FFA-02FB0625ED50}"/>
              </a:ext>
            </a:extLst>
          </p:cNvPr>
          <p:cNvSpPr txBox="1"/>
          <p:nvPr/>
        </p:nvSpPr>
        <p:spPr>
          <a:xfrm>
            <a:off x="1355611" y="6106289"/>
            <a:ext cx="3737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 app result</a:t>
            </a:r>
          </a:p>
        </p:txBody>
      </p:sp>
    </p:spTree>
    <p:extLst>
      <p:ext uri="{BB962C8B-B14F-4D97-AF65-F5344CB8AC3E}">
        <p14:creationId xmlns:p14="http://schemas.microsoft.com/office/powerpoint/2010/main" val="2538438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7775E-80DA-DAAC-9F7E-AAAE5D80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  Query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414D0-D3C6-A83A-DEE7-51B9954BC0A6}"/>
              </a:ext>
            </a:extLst>
          </p:cNvPr>
          <p:cNvSpPr txBox="1"/>
          <p:nvPr/>
        </p:nvSpPr>
        <p:spPr>
          <a:xfrm>
            <a:off x="906449" y="1542553"/>
            <a:ext cx="6790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List the awards taken by Selena Gomez with the date and type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D19D9E-FE40-CB70-BFC9-60C91AA12003}"/>
              </a:ext>
            </a:extLst>
          </p:cNvPr>
          <p:cNvSpPr txBox="1"/>
          <p:nvPr/>
        </p:nvSpPr>
        <p:spPr>
          <a:xfrm>
            <a:off x="6952228" y="6106288"/>
            <a:ext cx="3737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app result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5F3760-1825-6F4D-8FFA-02FB0625ED50}"/>
              </a:ext>
            </a:extLst>
          </p:cNvPr>
          <p:cNvSpPr txBox="1"/>
          <p:nvPr/>
        </p:nvSpPr>
        <p:spPr>
          <a:xfrm>
            <a:off x="1311039" y="6108950"/>
            <a:ext cx="3737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 app 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7FB139-B91B-64E8-C492-39E6D18BF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39" y="2704856"/>
            <a:ext cx="4661315" cy="3053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A133BF-0021-1527-DE97-834D9148BA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02412"/>
            <a:ext cx="5449571" cy="25624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30889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7775E-80DA-DAAC-9F7E-AAAE5D80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  Query 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414D0-D3C6-A83A-DEE7-51B9954BC0A6}"/>
              </a:ext>
            </a:extLst>
          </p:cNvPr>
          <p:cNvSpPr txBox="1"/>
          <p:nvPr/>
        </p:nvSpPr>
        <p:spPr>
          <a:xfrm>
            <a:off x="906449" y="1542553"/>
            <a:ext cx="7127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List the songs of the album everyday life or ghost stories with the instrument used in every song.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D19D9E-FE40-CB70-BFC9-60C91AA12003}"/>
              </a:ext>
            </a:extLst>
          </p:cNvPr>
          <p:cNvSpPr txBox="1"/>
          <p:nvPr/>
        </p:nvSpPr>
        <p:spPr>
          <a:xfrm>
            <a:off x="6729978" y="5967789"/>
            <a:ext cx="3737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app result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5F3760-1825-6F4D-8FFA-02FB0625ED50}"/>
              </a:ext>
            </a:extLst>
          </p:cNvPr>
          <p:cNvSpPr txBox="1"/>
          <p:nvPr/>
        </p:nvSpPr>
        <p:spPr>
          <a:xfrm>
            <a:off x="1400620" y="5967789"/>
            <a:ext cx="3737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 app result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112A9-DBCE-08C4-0F8A-2029B1617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49" y="2630486"/>
            <a:ext cx="4725456" cy="3095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2CE8B6-CF41-F454-F08D-65E65B95D1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944357"/>
            <a:ext cx="5005070" cy="23710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4622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7775E-80DA-DAAC-9F7E-AAAE5D80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  Query 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414D0-D3C6-A83A-DEE7-51B9954BC0A6}"/>
              </a:ext>
            </a:extLst>
          </p:cNvPr>
          <p:cNvSpPr txBox="1"/>
          <p:nvPr/>
        </p:nvSpPr>
        <p:spPr>
          <a:xfrm>
            <a:off x="906449" y="1542553"/>
            <a:ext cx="6790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List the names and the ages of the members of the band Coldplay and awards if they have.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D19D9E-FE40-CB70-BFC9-60C91AA12003}"/>
              </a:ext>
            </a:extLst>
          </p:cNvPr>
          <p:cNvSpPr txBox="1"/>
          <p:nvPr/>
        </p:nvSpPr>
        <p:spPr>
          <a:xfrm>
            <a:off x="6525369" y="5950945"/>
            <a:ext cx="3737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app result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5F3760-1825-6F4D-8FFA-02FB0625ED50}"/>
              </a:ext>
            </a:extLst>
          </p:cNvPr>
          <p:cNvSpPr txBox="1"/>
          <p:nvPr/>
        </p:nvSpPr>
        <p:spPr>
          <a:xfrm>
            <a:off x="1187919" y="5959524"/>
            <a:ext cx="3737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 app 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BE2229-4AF4-7AEF-F070-22E207020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49" y="2766749"/>
            <a:ext cx="4300054" cy="2883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4CFFFB-723C-B0ED-9E1D-6529A4BAAA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754" y="3003121"/>
            <a:ext cx="5046345" cy="24110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7476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7775E-80DA-DAAC-9F7E-AAAE5D80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 Query 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414D0-D3C6-A83A-DEE7-51B9954BC0A6}"/>
              </a:ext>
            </a:extLst>
          </p:cNvPr>
          <p:cNvSpPr txBox="1"/>
          <p:nvPr/>
        </p:nvSpPr>
        <p:spPr>
          <a:xfrm>
            <a:off x="906449" y="1542553"/>
            <a:ext cx="6790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List the songs of BTS band that exceed million views and their duration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D19D9E-FE40-CB70-BFC9-60C91AA12003}"/>
              </a:ext>
            </a:extLst>
          </p:cNvPr>
          <p:cNvSpPr txBox="1"/>
          <p:nvPr/>
        </p:nvSpPr>
        <p:spPr>
          <a:xfrm>
            <a:off x="6684258" y="5889897"/>
            <a:ext cx="3737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app result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5F3760-1825-6F4D-8FFA-02FB0625ED50}"/>
              </a:ext>
            </a:extLst>
          </p:cNvPr>
          <p:cNvSpPr txBox="1"/>
          <p:nvPr/>
        </p:nvSpPr>
        <p:spPr>
          <a:xfrm>
            <a:off x="1187918" y="5889898"/>
            <a:ext cx="3737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 app 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A3FA6D-E691-7900-6486-A1B373EA38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17"/>
          <a:stretch/>
        </p:blipFill>
        <p:spPr>
          <a:xfrm>
            <a:off x="382766" y="3108156"/>
            <a:ext cx="5347418" cy="22010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308A83-0FF5-2CEA-EA7C-20B078A9D9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77121"/>
            <a:ext cx="4913630" cy="23310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0328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7775E-80DA-DAAC-9F7E-AAAE5D80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 Query 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414D0-D3C6-A83A-DEE7-51B9954BC0A6}"/>
              </a:ext>
            </a:extLst>
          </p:cNvPr>
          <p:cNvSpPr txBox="1"/>
          <p:nvPr/>
        </p:nvSpPr>
        <p:spPr>
          <a:xfrm>
            <a:off x="906449" y="1595489"/>
            <a:ext cx="6790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List the Ids , names , genre and language of BTS songs.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D19D9E-FE40-CB70-BFC9-60C91AA12003}"/>
              </a:ext>
            </a:extLst>
          </p:cNvPr>
          <p:cNvSpPr txBox="1"/>
          <p:nvPr/>
        </p:nvSpPr>
        <p:spPr>
          <a:xfrm>
            <a:off x="6684258" y="5889897"/>
            <a:ext cx="3737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app result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5F3760-1825-6F4D-8FFA-02FB0625ED50}"/>
              </a:ext>
            </a:extLst>
          </p:cNvPr>
          <p:cNvSpPr txBox="1"/>
          <p:nvPr/>
        </p:nvSpPr>
        <p:spPr>
          <a:xfrm>
            <a:off x="1337704" y="5889897"/>
            <a:ext cx="3737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 app result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59522B-3E75-E785-4F2F-1D77CA454C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303173"/>
            <a:ext cx="4923155" cy="2334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9ABA00-E564-BBDB-0852-5B09F1040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67" y="3429000"/>
            <a:ext cx="5604389" cy="176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8060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7775E-80DA-DAAC-9F7E-AAAE5D80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  Query 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414D0-D3C6-A83A-DEE7-51B9954BC0A6}"/>
              </a:ext>
            </a:extLst>
          </p:cNvPr>
          <p:cNvSpPr txBox="1"/>
          <p:nvPr/>
        </p:nvSpPr>
        <p:spPr>
          <a:xfrm>
            <a:off x="906449" y="1595489"/>
            <a:ext cx="6790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List the artist names , ages and top hits of the BTS band that sung songs.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D19D9E-FE40-CB70-BFC9-60C91AA12003}"/>
              </a:ext>
            </a:extLst>
          </p:cNvPr>
          <p:cNvSpPr txBox="1"/>
          <p:nvPr/>
        </p:nvSpPr>
        <p:spPr>
          <a:xfrm>
            <a:off x="6684258" y="5889897"/>
            <a:ext cx="3737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app result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5F3760-1825-6F4D-8FFA-02FB0625ED50}"/>
              </a:ext>
            </a:extLst>
          </p:cNvPr>
          <p:cNvSpPr txBox="1"/>
          <p:nvPr/>
        </p:nvSpPr>
        <p:spPr>
          <a:xfrm>
            <a:off x="1402425" y="5867350"/>
            <a:ext cx="3737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 app 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5D4F1A-E1E4-C185-44FF-DF50836A27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26" y="2927943"/>
            <a:ext cx="4951095" cy="2783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AEA443-4E2A-6284-7733-827115443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65" y="3178163"/>
            <a:ext cx="5650035" cy="233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4445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25CC1-47B1-948C-2B89-24E29F684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ASK QUERY</a:t>
            </a:r>
            <a:r>
              <a:rPr lang="en-GB" dirty="0"/>
              <a:t> 1</a:t>
            </a:r>
            <a:endParaRPr lang="en-E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159A05-300D-AF33-96DA-B1994BA57D9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497715" y="2326641"/>
            <a:ext cx="7196570" cy="365657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CFBD78-6BB3-D3A5-651F-A47BFEC18872}"/>
              </a:ext>
            </a:extLst>
          </p:cNvPr>
          <p:cNvSpPr txBox="1"/>
          <p:nvPr/>
        </p:nvSpPr>
        <p:spPr>
          <a:xfrm>
            <a:off x="746428" y="1573033"/>
            <a:ext cx="10683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Ask if there exists a singer whose name is Selena Gomez , and has award. The award has a name, type and date</a:t>
            </a:r>
          </a:p>
        </p:txBody>
      </p:sp>
    </p:spTree>
    <p:extLst>
      <p:ext uri="{BB962C8B-B14F-4D97-AF65-F5344CB8AC3E}">
        <p14:creationId xmlns:p14="http://schemas.microsoft.com/office/powerpoint/2010/main" val="6406744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5B987-350B-C751-C52E-AF1333CC5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ASK QUERY</a:t>
            </a:r>
            <a:r>
              <a:rPr lang="en-GB" dirty="0"/>
              <a:t> 2</a:t>
            </a:r>
            <a:endParaRPr lang="en-EG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17ED40-EDF5-107B-67D5-EE97CE85E41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23439" y="2378190"/>
            <a:ext cx="7934961" cy="40317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D662D4-EE09-8A0E-B07B-73B538FBA060}"/>
              </a:ext>
            </a:extLst>
          </p:cNvPr>
          <p:cNvSpPr txBox="1"/>
          <p:nvPr/>
        </p:nvSpPr>
        <p:spPr>
          <a:xfrm>
            <a:off x="746428" y="1573033"/>
            <a:ext cx="10683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Ask if there exists a singer whose name is Salma , and has award. The award has a name, type and date</a:t>
            </a:r>
          </a:p>
        </p:txBody>
      </p:sp>
    </p:spTree>
    <p:extLst>
      <p:ext uri="{BB962C8B-B14F-4D97-AF65-F5344CB8AC3E}">
        <p14:creationId xmlns:p14="http://schemas.microsoft.com/office/powerpoint/2010/main" val="623111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7775E-80DA-DAAC-9F7E-AAAE5D80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A45EE-793C-679C-7731-B7431E22F6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509254"/>
          </a:xfrm>
        </p:spPr>
        <p:txBody>
          <a:bodyPr numCol="2">
            <a:noAutofit/>
          </a:bodyPr>
          <a:lstStyle/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Album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Award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Band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Instrument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Person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Artist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Composer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Musician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Singer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Writer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Song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0385F1-E53D-63C3-5461-E540B971B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877" y="1435608"/>
            <a:ext cx="5773886" cy="384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110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16886-2B7F-6ECA-6385-66ACE10F2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Describe QUERY</a:t>
            </a:r>
            <a:r>
              <a:rPr lang="en-GB" dirty="0"/>
              <a:t> 1</a:t>
            </a:r>
            <a:endParaRPr lang="en-E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115702-BE65-FDB0-E969-FECAF2A794B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517608" y="2367280"/>
            <a:ext cx="9156783" cy="404266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2E576C-D290-1C84-B915-23A2637C1E44}"/>
              </a:ext>
            </a:extLst>
          </p:cNvPr>
          <p:cNvSpPr txBox="1"/>
          <p:nvPr/>
        </p:nvSpPr>
        <p:spPr>
          <a:xfrm>
            <a:off x="906448" y="1542553"/>
            <a:ext cx="9934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Describe the awards received by a singer whose name is Selena Gomez .The award has a name, type and date</a:t>
            </a:r>
          </a:p>
        </p:txBody>
      </p:sp>
    </p:spTree>
    <p:extLst>
      <p:ext uri="{BB962C8B-B14F-4D97-AF65-F5344CB8AC3E}">
        <p14:creationId xmlns:p14="http://schemas.microsoft.com/office/powerpoint/2010/main" val="4105956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1F22-6AD5-598F-8A9A-907DA91A2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Describe QUERY</a:t>
            </a:r>
            <a:r>
              <a:rPr lang="en-GB" dirty="0"/>
              <a:t> 2</a:t>
            </a:r>
            <a:endParaRPr lang="en-E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59FB27-661E-66C9-98F3-7EC3751DF82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57125" y="2250439"/>
            <a:ext cx="8877750" cy="415950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288306-6CBB-D7AF-163E-40B0A2008617}"/>
              </a:ext>
            </a:extLst>
          </p:cNvPr>
          <p:cNvSpPr txBox="1"/>
          <p:nvPr/>
        </p:nvSpPr>
        <p:spPr>
          <a:xfrm>
            <a:off x="906448" y="1542553"/>
            <a:ext cx="9934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Describe the singer who received an award and whose name is Selena Gomez .The award has a name, type and date</a:t>
            </a:r>
          </a:p>
        </p:txBody>
      </p:sp>
    </p:spTree>
    <p:extLst>
      <p:ext uri="{BB962C8B-B14F-4D97-AF65-F5344CB8AC3E}">
        <p14:creationId xmlns:p14="http://schemas.microsoft.com/office/powerpoint/2010/main" val="37698307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3B7E946-1463-4EFC-EF4C-69229C53D97B}"/>
              </a:ext>
            </a:extLst>
          </p:cNvPr>
          <p:cNvSpPr/>
          <p:nvPr/>
        </p:nvSpPr>
        <p:spPr>
          <a:xfrm>
            <a:off x="3584831" y="2828835"/>
            <a:ext cx="502233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39976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7775E-80DA-DAAC-9F7E-AAAE5D80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A45EE-793C-679C-7731-B7431E22F6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4556819"/>
          </a:xfrm>
        </p:spPr>
        <p:txBody>
          <a:bodyPr numCol="1">
            <a:no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20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Composed: Composer , Song.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20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Contains: Album , Song.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2000" kern="1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hasArtists</a:t>
            </a:r>
            <a:r>
              <a:rPr lang="en-GB" sz="20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: Band , Artist.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2000" kern="1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hasAwards</a:t>
            </a:r>
            <a:r>
              <a:rPr lang="en-GB" sz="20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: Artist , Award.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2000" kern="1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hasInstruments</a:t>
            </a:r>
            <a:r>
              <a:rPr lang="en-GB" sz="20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: Song , Instrument.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2000" kern="1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hasWritten</a:t>
            </a:r>
            <a:r>
              <a:rPr lang="en-GB" sz="20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: Writer , Song.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20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Plays: Musician , Instrument.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20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Sung: Band/Singer , Song.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4C773E-8DD5-26D7-37A9-6904B7616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82901"/>
            <a:ext cx="5412653" cy="369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961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7775E-80DA-DAAC-9F7E-AAAE5D80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Restrictions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A45EE-793C-679C-7731-B7431E22F6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0957087" cy="4858660"/>
          </a:xfrm>
        </p:spPr>
        <p:txBody>
          <a:bodyPr numCol="2">
            <a:no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20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Each Album contains at least 1 and at most 15 songs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2000" kern="1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20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Each Band has at least 2 Artists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2000" kern="1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20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Each Band sung at least 1 song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2000" kern="1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20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Each Song has at least 1 instrument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2000" kern="1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20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Each Composer composed at least 1 Song 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20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Each Musician Plays at least 1 Instrument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2000" kern="1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20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Each Singer sung at least 1 Song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2000" kern="1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20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Each Writer has Witten at least 1 Song</a:t>
            </a:r>
          </a:p>
        </p:txBody>
      </p:sp>
    </p:spTree>
    <p:extLst>
      <p:ext uri="{BB962C8B-B14F-4D97-AF65-F5344CB8AC3E}">
        <p14:creationId xmlns:p14="http://schemas.microsoft.com/office/powerpoint/2010/main" val="1084579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2A951-AE13-1E26-2F11-88F127314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Properties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D48849-8F4C-BDE9-2CBF-7C94CF4A7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459880"/>
              </p:ext>
            </p:extLst>
          </p:nvPr>
        </p:nvGraphicFramePr>
        <p:xfrm>
          <a:off x="789905" y="1404685"/>
          <a:ext cx="5239483" cy="3635721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1669149">
                  <a:extLst>
                    <a:ext uri="{9D8B030D-6E8A-4147-A177-3AD203B41FA5}">
                      <a16:colId xmlns:a16="http://schemas.microsoft.com/office/drawing/2014/main" val="723534830"/>
                    </a:ext>
                  </a:extLst>
                </a:gridCol>
                <a:gridCol w="1657330">
                  <a:extLst>
                    <a:ext uri="{9D8B030D-6E8A-4147-A177-3AD203B41FA5}">
                      <a16:colId xmlns:a16="http://schemas.microsoft.com/office/drawing/2014/main" val="2703727869"/>
                    </a:ext>
                  </a:extLst>
                </a:gridCol>
                <a:gridCol w="1913004">
                  <a:extLst>
                    <a:ext uri="{9D8B030D-6E8A-4147-A177-3AD203B41FA5}">
                      <a16:colId xmlns:a16="http://schemas.microsoft.com/office/drawing/2014/main" val="3610549364"/>
                    </a:ext>
                  </a:extLst>
                </a:gridCol>
              </a:tblGrid>
              <a:tr h="22809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Data Property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636" marR="54636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47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Domain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636" marR="54636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47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Range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636" marR="54636" marT="0" marB="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47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087830"/>
                  </a:ext>
                </a:extLst>
              </a:tr>
              <a:tr h="228098">
                <a:tc>
                  <a:txBody>
                    <a:bodyPr/>
                    <a:lstStyle/>
                    <a:p>
                      <a:pPr marL="0" lvl="0" indent="0" rtl="0">
                        <a:buFont typeface="TimesNewRomanPS"/>
                        <a:buNone/>
                      </a:pPr>
                      <a:r>
                        <a:rPr lang="en-US" sz="1600" dirty="0">
                          <a:effectLst/>
                        </a:rPr>
                        <a:t>Age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Person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Integer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9615539"/>
                  </a:ext>
                </a:extLst>
              </a:tr>
              <a:tr h="228098">
                <a:tc>
                  <a:txBody>
                    <a:bodyPr/>
                    <a:lstStyle/>
                    <a:p>
                      <a:pPr marL="0" lvl="0" indent="0" rtl="0">
                        <a:buFont typeface="TimesNewRomanPS"/>
                        <a:buNone/>
                      </a:pPr>
                      <a:r>
                        <a:rPr lang="en-US" sz="1600" dirty="0">
                          <a:effectLst/>
                        </a:rPr>
                        <a:t>Agent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Singer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String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6302694"/>
                  </a:ext>
                </a:extLst>
              </a:tr>
              <a:tr h="228098">
                <a:tc>
                  <a:txBody>
                    <a:bodyPr/>
                    <a:lstStyle/>
                    <a:p>
                      <a:pPr marL="0" lvl="0" indent="0" rtl="0">
                        <a:buFont typeface="TimesNewRomanPS"/>
                        <a:buNone/>
                      </a:pPr>
                      <a:r>
                        <a:rPr lang="en-US" sz="1600" dirty="0">
                          <a:effectLst/>
                        </a:rPr>
                        <a:t>Country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Band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String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6671194"/>
                  </a:ext>
                </a:extLst>
              </a:tr>
              <a:tr h="709641">
                <a:tc>
                  <a:txBody>
                    <a:bodyPr/>
                    <a:lstStyle/>
                    <a:p>
                      <a:pPr marL="0" lvl="0" indent="0" rtl="0">
                        <a:buFont typeface="TimesNewRomanPS"/>
                        <a:buNone/>
                      </a:pPr>
                      <a:r>
                        <a:rPr lang="en-US" sz="1600" dirty="0">
                          <a:effectLst/>
                        </a:rPr>
                        <a:t>Date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Band</a:t>
                      </a:r>
                      <a:endParaRPr lang="en-GB" sz="1600" dirty="0">
                        <a:effectLst/>
                      </a:endParaRPr>
                    </a:p>
                    <a:p>
                      <a:pPr marL="342900" lvl="0" indent="-34290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Award</a:t>
                      </a:r>
                      <a:endParaRPr lang="en-GB" sz="1600" dirty="0">
                        <a:effectLst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Data Time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4820577"/>
                  </a:ext>
                </a:extLst>
              </a:tr>
              <a:tr h="228098">
                <a:tc>
                  <a:txBody>
                    <a:bodyPr/>
                    <a:lstStyle/>
                    <a:p>
                      <a:pPr marL="0" lvl="0" indent="0" rtl="0">
                        <a:buFont typeface="TimesNewRomanPS"/>
                        <a:buNone/>
                      </a:pPr>
                      <a:r>
                        <a:rPr lang="en-US" sz="1600" dirty="0">
                          <a:effectLst/>
                        </a:rPr>
                        <a:t>Description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Song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String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8176869"/>
                  </a:ext>
                </a:extLst>
              </a:tr>
              <a:tr h="228098">
                <a:tc>
                  <a:txBody>
                    <a:bodyPr/>
                    <a:lstStyle/>
                    <a:p>
                      <a:pPr marL="0" lvl="0" indent="0" rtl="0">
                        <a:buFont typeface="TimesNewRomanPS"/>
                        <a:buNone/>
                      </a:pPr>
                      <a:r>
                        <a:rPr lang="en-US" sz="1600" dirty="0">
                          <a:effectLst/>
                        </a:rPr>
                        <a:t>Emotions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Song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String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18030"/>
                  </a:ext>
                </a:extLst>
              </a:tr>
              <a:tr h="228098">
                <a:tc>
                  <a:txBody>
                    <a:bodyPr/>
                    <a:lstStyle/>
                    <a:p>
                      <a:pPr marL="0" lvl="0" indent="0" rtl="0">
                        <a:buFont typeface="TimesNewRomanPS"/>
                        <a:buNone/>
                      </a:pPr>
                      <a:r>
                        <a:rPr lang="en-US" sz="1600" dirty="0">
                          <a:effectLst/>
                        </a:rPr>
                        <a:t>Gender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Person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String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7002904"/>
                  </a:ext>
                </a:extLst>
              </a:tr>
              <a:tr h="228098">
                <a:tc>
                  <a:txBody>
                    <a:bodyPr/>
                    <a:lstStyle/>
                    <a:p>
                      <a:pPr marL="0" lvl="0" indent="0" rtl="0">
                        <a:buFont typeface="TimesNewRomanPS"/>
                        <a:buNone/>
                      </a:pPr>
                      <a:r>
                        <a:rPr lang="en-US" sz="1600" dirty="0">
                          <a:effectLst/>
                        </a:rPr>
                        <a:t>ID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Song 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long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58388991"/>
                  </a:ext>
                </a:extLst>
              </a:tr>
              <a:tr h="228098">
                <a:tc>
                  <a:txBody>
                    <a:bodyPr/>
                    <a:lstStyle/>
                    <a:p>
                      <a:pPr marL="0" lvl="0" indent="0" rtl="0">
                        <a:buFont typeface="TimesNewRomanPS"/>
                        <a:buNone/>
                      </a:pPr>
                      <a:r>
                        <a:rPr lang="en-US" sz="1600" dirty="0">
                          <a:effectLst/>
                        </a:rPr>
                        <a:t>Language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Song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String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634816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92D3661-F7E8-D45A-6186-66B7E6D600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04549"/>
              </p:ext>
            </p:extLst>
          </p:nvPr>
        </p:nvGraphicFramePr>
        <p:xfrm>
          <a:off x="6162614" y="1243536"/>
          <a:ext cx="5360831" cy="5160944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2076023">
                  <a:extLst>
                    <a:ext uri="{9D8B030D-6E8A-4147-A177-3AD203B41FA5}">
                      <a16:colId xmlns:a16="http://schemas.microsoft.com/office/drawing/2014/main" val="3606823057"/>
                    </a:ext>
                  </a:extLst>
                </a:gridCol>
                <a:gridCol w="1787413">
                  <a:extLst>
                    <a:ext uri="{9D8B030D-6E8A-4147-A177-3AD203B41FA5}">
                      <a16:colId xmlns:a16="http://schemas.microsoft.com/office/drawing/2014/main" val="2314884744"/>
                    </a:ext>
                  </a:extLst>
                </a:gridCol>
                <a:gridCol w="1497395">
                  <a:extLst>
                    <a:ext uri="{9D8B030D-6E8A-4147-A177-3AD203B41FA5}">
                      <a16:colId xmlns:a16="http://schemas.microsoft.com/office/drawing/2014/main" val="2130419287"/>
                    </a:ext>
                  </a:extLst>
                </a:gridCol>
              </a:tblGrid>
              <a:tr h="3158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Data Property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636" marR="54636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47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Domain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636" marR="54636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47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Range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636" marR="54636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47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214249"/>
                  </a:ext>
                </a:extLst>
              </a:tr>
              <a:tr h="315828">
                <a:tc>
                  <a:txBody>
                    <a:bodyPr/>
                    <a:lstStyle/>
                    <a:p>
                      <a:pPr marL="0" lvl="0" indent="0" rtl="0">
                        <a:buFont typeface="TimesNewRomanPS"/>
                        <a:buNone/>
                      </a:pPr>
                      <a:r>
                        <a:rPr lang="en-US" sz="1600" dirty="0">
                          <a:effectLst/>
                        </a:rPr>
                        <a:t>Name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Song</a:t>
                      </a:r>
                      <a:endParaRPr lang="en-GB" sz="1600" dirty="0">
                        <a:effectLst/>
                      </a:endParaRPr>
                    </a:p>
                    <a:p>
                      <a:pPr marL="342900" lvl="0" indent="-34290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Album</a:t>
                      </a:r>
                      <a:endParaRPr lang="en-GB" sz="1600" dirty="0">
                        <a:effectLst/>
                      </a:endParaRPr>
                    </a:p>
                    <a:p>
                      <a:pPr marL="342900" lvl="0" indent="-34290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Band</a:t>
                      </a:r>
                      <a:endParaRPr lang="en-GB" sz="1600" dirty="0">
                        <a:effectLst/>
                      </a:endParaRPr>
                    </a:p>
                    <a:p>
                      <a:pPr marL="342900" lvl="0" indent="-34290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Award</a:t>
                      </a:r>
                      <a:endParaRPr lang="en-GB" sz="1600" dirty="0">
                        <a:effectLst/>
                      </a:endParaRPr>
                    </a:p>
                    <a:p>
                      <a:pPr marL="342900" lvl="0" indent="-34290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Instrument</a:t>
                      </a:r>
                      <a:endParaRPr lang="en-GB" sz="1600" dirty="0">
                        <a:effectLst/>
                      </a:endParaRPr>
                    </a:p>
                    <a:p>
                      <a:pPr marL="342900" lvl="0" indent="-34290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Person</a:t>
                      </a:r>
                      <a:endParaRPr lang="en-GB" sz="1600" dirty="0">
                        <a:effectLst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String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6087623"/>
                  </a:ext>
                </a:extLst>
              </a:tr>
              <a:tr h="315828">
                <a:tc>
                  <a:txBody>
                    <a:bodyPr/>
                    <a:lstStyle/>
                    <a:p>
                      <a:pPr marL="0" lvl="0" indent="0" rtl="0">
                        <a:buFont typeface="TimesNewRomanPS"/>
                        <a:buNone/>
                      </a:pPr>
                      <a:r>
                        <a:rPr lang="en-US" sz="1600" dirty="0">
                          <a:effectLst/>
                        </a:rPr>
                        <a:t>Nationality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Person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String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2435194"/>
                  </a:ext>
                </a:extLst>
              </a:tr>
              <a:tr h="982579">
                <a:tc>
                  <a:txBody>
                    <a:bodyPr/>
                    <a:lstStyle/>
                    <a:p>
                      <a:pPr marL="0" lvl="0" indent="0" rtl="0">
                        <a:buFont typeface="TimesNewRomanPS"/>
                        <a:buNone/>
                      </a:pPr>
                      <a:r>
                        <a:rPr lang="en-US" sz="1600" dirty="0">
                          <a:effectLst/>
                        </a:rPr>
                        <a:t>Release Date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Album</a:t>
                      </a:r>
                      <a:endParaRPr lang="en-GB" sz="1600" dirty="0">
                        <a:effectLst/>
                      </a:endParaRPr>
                    </a:p>
                    <a:p>
                      <a:pPr marL="342900" lvl="0" indent="-342900" algn="l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Song</a:t>
                      </a:r>
                      <a:endParaRPr lang="en-GB" sz="1600" dirty="0">
                        <a:effectLst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Date Time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9783035"/>
                  </a:ext>
                </a:extLst>
              </a:tr>
              <a:tr h="315828">
                <a:tc>
                  <a:txBody>
                    <a:bodyPr/>
                    <a:lstStyle/>
                    <a:p>
                      <a:pPr marL="0" lvl="0" indent="0" rtl="0">
                        <a:buFont typeface="TimesNewRomanPS"/>
                        <a:buNone/>
                      </a:pPr>
                      <a:r>
                        <a:rPr lang="en-US" sz="1600" dirty="0">
                          <a:effectLst/>
                        </a:rPr>
                        <a:t>Time Duration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Song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Decimal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3167900"/>
                  </a:ext>
                </a:extLst>
              </a:tr>
              <a:tr h="319137">
                <a:tc>
                  <a:txBody>
                    <a:bodyPr/>
                    <a:lstStyle/>
                    <a:p>
                      <a:pPr marL="0" lvl="0" indent="0" rtl="0">
                        <a:buFont typeface="TimesNewRomanPS"/>
                        <a:buNone/>
                      </a:pPr>
                      <a:r>
                        <a:rPr lang="en-US" sz="1600" dirty="0">
                          <a:effectLst/>
                        </a:rPr>
                        <a:t>Top Hits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Artist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String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37148506"/>
                  </a:ext>
                </a:extLst>
              </a:tr>
              <a:tr h="631657">
                <a:tc>
                  <a:txBody>
                    <a:bodyPr/>
                    <a:lstStyle/>
                    <a:p>
                      <a:pPr marL="0" lvl="0" indent="0" rtl="0">
                        <a:buFont typeface="TimesNewRomanPS"/>
                        <a:buNone/>
                      </a:pPr>
                      <a:r>
                        <a:rPr lang="en-US" sz="1600" dirty="0">
                          <a:effectLst/>
                        </a:rPr>
                        <a:t>Type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Award</a:t>
                      </a:r>
                      <a:endParaRPr lang="en-GB" sz="1600" dirty="0">
                        <a:effectLst/>
                      </a:endParaRPr>
                    </a:p>
                    <a:p>
                      <a:pPr marL="342900" lvl="0" indent="-34290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Instrument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String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6464010"/>
                  </a:ext>
                </a:extLst>
              </a:tr>
              <a:tr h="315828">
                <a:tc>
                  <a:txBody>
                    <a:bodyPr/>
                    <a:lstStyle/>
                    <a:p>
                      <a:pPr marL="0" lvl="0" indent="0" rtl="0">
                        <a:buFont typeface="TimesNewRomanPS"/>
                        <a:buNone/>
                      </a:pPr>
                      <a:r>
                        <a:rPr lang="en-US" sz="1600" dirty="0">
                          <a:effectLst/>
                        </a:rPr>
                        <a:t>Views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Song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Decimal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5897905"/>
                  </a:ext>
                </a:extLst>
              </a:tr>
              <a:tr h="315828">
                <a:tc>
                  <a:txBody>
                    <a:bodyPr/>
                    <a:lstStyle/>
                    <a:p>
                      <a:pPr marL="0" lvl="0" indent="0" rtl="0">
                        <a:buFont typeface="TimesNewRomanPS"/>
                        <a:buNone/>
                      </a:pPr>
                      <a:r>
                        <a:rPr lang="en-US" sz="1600" dirty="0">
                          <a:effectLst/>
                        </a:rPr>
                        <a:t>Genre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Song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String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0677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3110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7775E-80DA-DAAC-9F7E-AAAE5D80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Instances of Album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481149-4F14-ACA8-8759-7903CFA82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198" y="1470101"/>
            <a:ext cx="4995586" cy="29862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2BF7D5-82BF-E3E1-6FA1-4AD4CD996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18" y="1470102"/>
            <a:ext cx="5305782" cy="407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77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7775E-80DA-DAAC-9F7E-AAAE5D80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Instances of Award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9F54B8-B102-3543-2EAC-6C0D48231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65" y="1470101"/>
            <a:ext cx="4607775" cy="30930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DDFD6A-798C-F0C8-5C5C-C0F744C49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778" y="1470101"/>
            <a:ext cx="5794257" cy="266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49277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001108_win32_fixed.potx" id="{9A9BE078-57A7-48B2-9D33-8EFC365D262A}" vid="{66905093-CF97-471D-A25F-2AFDA55216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Welcome to PowerPoint</Template>
  <TotalTime>575</TotalTime>
  <Words>715</Words>
  <Application>Microsoft Office PowerPoint</Application>
  <PresentationFormat>Widescreen</PresentationFormat>
  <Paragraphs>200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Segoe UI</vt:lpstr>
      <vt:lpstr>Segoe UI Light</vt:lpstr>
      <vt:lpstr>Times New Roman</vt:lpstr>
      <vt:lpstr>TimesNewRomanPS</vt:lpstr>
      <vt:lpstr>WelcomeDoc</vt:lpstr>
      <vt:lpstr>Ontologies and The Semantic Web  </vt:lpstr>
      <vt:lpstr>Introduction</vt:lpstr>
      <vt:lpstr>Ontology</vt:lpstr>
      <vt:lpstr>Classes</vt:lpstr>
      <vt:lpstr>Object Properties</vt:lpstr>
      <vt:lpstr>Restrictions</vt:lpstr>
      <vt:lpstr>Data Properties</vt:lpstr>
      <vt:lpstr>Instances of Album</vt:lpstr>
      <vt:lpstr>Instances of Award </vt:lpstr>
      <vt:lpstr>Instances of Band  </vt:lpstr>
      <vt:lpstr>Instances of Instrument   </vt:lpstr>
      <vt:lpstr>Instances of Composer    </vt:lpstr>
      <vt:lpstr>Instances of Musician     </vt:lpstr>
      <vt:lpstr>Instances of Singer      </vt:lpstr>
      <vt:lpstr>Instances of Writer       </vt:lpstr>
      <vt:lpstr>Instances of Song        </vt:lpstr>
      <vt:lpstr>Java Application</vt:lpstr>
      <vt:lpstr>GUI</vt:lpstr>
      <vt:lpstr>Code</vt:lpstr>
      <vt:lpstr>Code</vt:lpstr>
      <vt:lpstr>Code</vt:lpstr>
      <vt:lpstr>Java Script Web App</vt:lpstr>
      <vt:lpstr>GUI</vt:lpstr>
      <vt:lpstr>Apache Jena Fuseki Server</vt:lpstr>
      <vt:lpstr>Code</vt:lpstr>
      <vt:lpstr>Code</vt:lpstr>
      <vt:lpstr>Code</vt:lpstr>
      <vt:lpstr>Code</vt:lpstr>
      <vt:lpstr>Code</vt:lpstr>
      <vt:lpstr>SPARQL Queries and Results </vt:lpstr>
      <vt:lpstr>Select  Query 1</vt:lpstr>
      <vt:lpstr>Select  Query 2</vt:lpstr>
      <vt:lpstr>Select  Query 3</vt:lpstr>
      <vt:lpstr>Select  Query 4</vt:lpstr>
      <vt:lpstr>Select Query 5</vt:lpstr>
      <vt:lpstr>Select Query 6</vt:lpstr>
      <vt:lpstr>Select  Query 7</vt:lpstr>
      <vt:lpstr>ASK QUERY 1</vt:lpstr>
      <vt:lpstr>ASK QUERY 2</vt:lpstr>
      <vt:lpstr>Describe QUERY 1</vt:lpstr>
      <vt:lpstr>Describe QUERY 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Ontologies and The Semantic Web  Course Project</dc:title>
  <dc:creator>Nourhan Ayman Aly Reda Mohamed El Adl 18P5425</dc:creator>
  <cp:keywords/>
  <cp:lastModifiedBy>Nouran Ahmed Abd Elhameed Mohamed Saad 18P4496</cp:lastModifiedBy>
  <cp:revision>17</cp:revision>
  <dcterms:created xsi:type="dcterms:W3CDTF">2023-05-18T10:27:47Z</dcterms:created>
  <dcterms:modified xsi:type="dcterms:W3CDTF">2023-05-19T15:24:28Z</dcterms:modified>
  <cp:version/>
</cp:coreProperties>
</file>